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258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34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5" r:id="rId56"/>
    <p:sldId id="348" r:id="rId57"/>
    <p:sldId id="316" r:id="rId58"/>
    <p:sldId id="318" r:id="rId59"/>
    <p:sldId id="327" r:id="rId60"/>
    <p:sldId id="328" r:id="rId61"/>
    <p:sldId id="329" r:id="rId62"/>
    <p:sldId id="330" r:id="rId63"/>
    <p:sldId id="339" r:id="rId64"/>
    <p:sldId id="349" r:id="rId65"/>
    <p:sldId id="350" r:id="rId66"/>
    <p:sldId id="331" r:id="rId67"/>
    <p:sldId id="340" r:id="rId68"/>
    <p:sldId id="343" r:id="rId69"/>
    <p:sldId id="345" r:id="rId70"/>
    <p:sldId id="346" r:id="rId71"/>
    <p:sldId id="342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68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3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hyperlink" Target="http://ggplot2.tidyverse.or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bc-visual-and-data-journalism/how-the-bbc-visual-and-data-journalism-team-works-with-graphics-in-r-ed0b35693535" TargetMode="Externa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lang="en-GB" b="1" dirty="0"/>
                <a:t>MKS Top tip</a:t>
              </a:r>
              <a:endParaRPr b="1" dirty="0"/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1B1C-4043-4AEC-AC3D-C3C1872ABE39}"/>
              </a:ext>
            </a:extLst>
          </p:cNvPr>
          <p:cNvSpPr txBox="1"/>
          <p:nvPr/>
        </p:nvSpPr>
        <p:spPr>
          <a:xfrm>
            <a:off x="1200604" y="7122174"/>
            <a:ext cx="21982794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 find that it helps to explicitly name the `mapping` argument.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helps me remember that it is mapping </a:t>
            </a:r>
            <a:r>
              <a:rPr lang="en-GB" b="1" i="1" dirty="0"/>
              <a:t>aesthetics</a:t>
            </a:r>
            <a:r>
              <a:rPr lang="en-GB" dirty="0"/>
              <a:t> on the plot (colour, size, shape, etc.) to </a:t>
            </a:r>
            <a:r>
              <a:rPr lang="en-GB" b="1" i="1" dirty="0"/>
              <a:t>data variables</a:t>
            </a:r>
            <a:r>
              <a:rPr lang="en-GB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C2E68-436F-4C36-86EF-04C04CF6378D}"/>
              </a:ext>
            </a:extLst>
          </p:cNvPr>
          <p:cNvSpPr/>
          <p:nvPr/>
        </p:nvSpPr>
        <p:spPr>
          <a:xfrm>
            <a:off x="107771" y="13041442"/>
            <a:ext cx="2587303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82565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 </a:t>
            </a:r>
            <a:r>
              <a:rPr lang="en-GB" dirty="0"/>
              <a:t>Notebooks - reminder</a:t>
            </a:r>
            <a:endParaRPr dirty="0"/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D</a:t>
            </a:r>
            <a:r>
              <a:rPr dirty="0" err="1"/>
              <a:t>ecide</a:t>
            </a:r>
            <a:r>
              <a:rPr dirty="0"/>
              <a:t> how to replace this scatterplot with one that draws boxplots?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histogram of </a:t>
            </a:r>
            <a:r>
              <a:rPr b="1" dirty="0" err="1"/>
              <a:t>hwy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density plot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bar chart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Take a moment to p</a:t>
            </a:r>
            <a:r>
              <a:rPr dirty="0" err="1"/>
              <a:t>redict</a:t>
            </a:r>
            <a:r>
              <a:rPr dirty="0"/>
              <a:t>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1613708" y="2898909"/>
            <a:ext cx="17513682" cy="139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Assign a plot to an R object</a:t>
            </a:r>
            <a:r>
              <a:rPr dirty="0"/>
              <a:t>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613708" y="9900190"/>
            <a:ext cx="21053787" cy="2726977"/>
            <a:chOff x="0" y="0"/>
            <a:chExt cx="17513682" cy="2272933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227293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9"/>
              <a:ext cx="17038297" cy="2034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saveRDS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(object = myPlot1, file = "myPlot1.Rdata"))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plot1 &lt;-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("myPlot1.Rdata")</a:t>
              </a:r>
              <a:endPara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613708" y="4309889"/>
            <a:ext cx="21053787" cy="4004956"/>
            <a:chOff x="0" y="0"/>
            <a:chExt cx="17513682" cy="2809697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44103"/>
              <a:ext cx="17038297" cy="2765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myPlot1 &lt;-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 mpg,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									mapping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 +</a:t>
              </a:r>
            </a:p>
            <a:p>
              <a:pPr algn="l" defTabSz="537463">
                <a:spcBef>
                  <a:spcPts val="1300"/>
                </a:spcBef>
                <a:defRPr sz="46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+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geom_smooth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endPara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1613708" y="8493191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Save that R object to file: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12091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relationship do you expect to see between engine size (</a:t>
            </a:r>
            <a:r>
              <a:rPr dirty="0" err="1"/>
              <a:t>displ</a:t>
            </a:r>
            <a:r>
              <a:rPr dirty="0"/>
              <a:t>) and mileage (</a:t>
            </a:r>
            <a:r>
              <a:rPr dirty="0" err="1"/>
              <a:t>hwy</a:t>
            </a:r>
            <a:r>
              <a:rPr dirty="0"/>
              <a:t>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Check your understanding</a:t>
            </a:r>
            <a:endParaRPr dirty="0"/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793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1598805" y="3344381"/>
            <a:ext cx="21186390" cy="7027238"/>
          </a:xfrm>
          <a:prstGeom prst="rect">
            <a:avLst/>
          </a:prstGeom>
        </p:spPr>
        <p:txBody>
          <a:bodyPr lIns="71437" tIns="71437" rIns="71437" bIns="71437" anchor="t">
            <a:normAutofit lnSpcReduction="10000"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Open </a:t>
            </a:r>
            <a:r>
              <a:rPr lang="en-GB" b="1" dirty="0"/>
              <a:t>/exercises/01-Data-Visualization_PK_concentration.Rmd</a:t>
            </a:r>
          </a:p>
          <a:p>
            <a:endParaRPr lang="en-GB" dirty="0"/>
          </a:p>
          <a:p>
            <a:r>
              <a:rPr lang="en-GB" dirty="0"/>
              <a:t>Follow the instructions to create a plot of indomethacin concentration profiles over time for the 6 subjects (Spaghetti plots).</a:t>
            </a:r>
          </a:p>
          <a:p>
            <a:endParaRPr lang="en-GB" dirty="0"/>
          </a:p>
          <a:p>
            <a:r>
              <a:rPr lang="en-GB" dirty="0"/>
              <a:t>Refer to the "Data Visualization with ggplot2" Cheat Sheet and the material from this </a:t>
            </a:r>
            <a:r>
              <a:rPr lang="en-GB" dirty="0" err="1"/>
              <a:t>slidedeck</a:t>
            </a:r>
            <a:r>
              <a:rPr lang="en-GB" dirty="0"/>
              <a:t> to help fill in the blanks.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06145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/exercises/01_ggplot2_tips_tricks_extensions.Rmd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Run the code chunks to review some additional tips and tricks when working with ggplot2 plot objects.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Consider how to make your graphs easy to understand, highlighting the information needed </a:t>
            </a:r>
            <a:r>
              <a:rPr lang="en-GB"/>
              <a:t>to make your point.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6387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3570561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/exercises/01_Visualize-Data.Rmd.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the code below to the grey code chunk under the section titled "## Your Turn 1" and run the chunk (using the green arrow) to test your code.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 review 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Visit  </a:t>
            </a:r>
            <a:r>
              <a:rPr lang="en-GB" sz="6700" dirty="0">
                <a:sym typeface="Source Sans Pro"/>
                <a:hlinkClick r:id="rId2"/>
              </a:rPr>
              <a:t>https://medium.com/bbc-visual-and-data-journalism/how-the-bbc-visual-and-data-journalism-team-works-with-graphics-in-r-ed0b35693535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Read the blog post to see how the BBC use ggplot2 and extensions and themes to bring consistency to their graphics and give their visualizations maximum impact.</a:t>
            </a:r>
          </a:p>
        </p:txBody>
      </p:sp>
    </p:spTree>
    <p:extLst>
      <p:ext uri="{BB962C8B-B14F-4D97-AF65-F5344CB8AC3E}">
        <p14:creationId xmlns:p14="http://schemas.microsoft.com/office/powerpoint/2010/main" val="10395705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  <a:endParaRPr lang="en-GB" dirty="0"/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layers with </a:t>
            </a:r>
            <a:r>
              <a:rPr lang="en-GB" dirty="0" err="1"/>
              <a:t>geom</a:t>
            </a:r>
            <a:r>
              <a:rPr lang="en-GB" dirty="0"/>
              <a:t>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2423</Words>
  <Application>Microsoft Office PowerPoint</Application>
  <PresentationFormat>Custom</PresentationFormat>
  <Paragraphs>553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9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Your Turn</vt:lpstr>
      <vt:lpstr>What else?</vt:lpstr>
      <vt:lpstr>PowerPoint Presentation</vt:lpstr>
      <vt:lpstr>PowerPoint Presentation</vt:lpstr>
      <vt:lpstr>Your Turn (homework!)</vt:lpstr>
      <vt:lpstr>For review (homework!)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60</cp:revision>
  <dcterms:modified xsi:type="dcterms:W3CDTF">2020-01-07T09:52:21Z</dcterms:modified>
</cp:coreProperties>
</file>